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4"/>
  </p:notesMasterIdLst>
  <p:sldIdLst>
    <p:sldId id="256" r:id="rId5"/>
    <p:sldId id="258" r:id="rId6"/>
    <p:sldId id="259" r:id="rId7"/>
    <p:sldId id="267" r:id="rId8"/>
    <p:sldId id="260" r:id="rId9"/>
    <p:sldId id="261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CD4DB-C00B-4A5C-8802-D89F2DF72098}" v="1186" dt="2023-11-20T17:12:40.393"/>
    <p1510:client id="{AAEF3857-80FD-4981-A42E-D7127F1AB0CD}" v="4" dt="2023-11-20T18:07:50.535"/>
    <p1510:client id="{C14E4FDA-FDE2-4F4C-AA3C-5E5EDCB582D8}" v="2976" dt="2023-11-20T00:19:21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5D536-D81E-4182-8297-8A13A56D7C35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A3168-52AF-445C-B002-144C15F6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Low Reynolds Number: for microorganisms like sperm, inertial effects are negligible compared to viscous effects; behaves more like a Newtonian fluid; easier to model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6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9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RFT = Twice as much force per unit length is required to move the flagellum through the fluid perpendicular to itself compared to tangentially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70363B-7B88-4249-A659-E35A83E7E3CF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69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DEA5-BF77-49EB-81B7-B32F6EB2253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0891-B0E3-4788-8D49-D9F5C92E9AE0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5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6DC-0388-4223-9518-36830523F9F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951A-350D-43B5-B6D0-023B49D8FA00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8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CAA3-DDB7-42E5-A87C-E085162DE82E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2B44-6A81-4642-A6FC-197A4CAD83ED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4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A07B-B504-482C-B685-772AE14F91EA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6A99-94A2-4767-A148-E5F8C7AFB57B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819D-9E61-4688-883A-D95526A15AED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1BD2-1E8D-4848-857E-8A344A03F907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0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397C3F-ABE4-4459-9A90-16CDF212600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6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29702/" TargetMode="External"/><Relationship Id="rId2" Type="http://schemas.openxmlformats.org/officeDocument/2006/relationships/hyperlink" Target="https://www.andrologyconsulting.com/post/measurement-uncertainty-and-sperm-morphology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F498E-E912-AD19-67A2-87C7EAB84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Simulation of Mammalian Sperm in Viscous Media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59D57-B402-2084-2084-278D6E259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/>
              <a:t>Sunil Klein</a:t>
            </a:r>
          </a:p>
          <a:p>
            <a:r>
              <a:rPr lang="en-US" sz="2000"/>
              <a:t>Yuan-Hung 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3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488708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u="sng"/>
              <a:t>Goal:</a:t>
            </a:r>
            <a:r>
              <a:rPr lang="en-US"/>
              <a:t> </a:t>
            </a:r>
          </a:p>
          <a:p>
            <a:pPr lvl="1"/>
            <a:r>
              <a:rPr lang="en-US"/>
              <a:t>MATLAB simulation of an actuated sperm in a viscous fluid</a:t>
            </a:r>
          </a:p>
          <a:p>
            <a:pPr lvl="1"/>
            <a:r>
              <a:rPr lang="en-US"/>
              <a:t>Simulate buckling behavior and analyze the characteristics of progressive motility</a:t>
            </a:r>
          </a:p>
          <a:p>
            <a:r>
              <a:rPr lang="en-US" u="sng"/>
              <a:t>Methods:</a:t>
            </a:r>
            <a:endParaRPr lang="en-US"/>
          </a:p>
          <a:p>
            <a:pPr lvl="1"/>
            <a:r>
              <a:rPr lang="en-US"/>
              <a:t>Based on a discrete elastic beam</a:t>
            </a:r>
          </a:p>
          <a:p>
            <a:pPr lvl="1"/>
            <a:r>
              <a:rPr lang="en-US"/>
              <a:t>2D simulation to capture lateral, whip-like flagellum motion</a:t>
            </a:r>
          </a:p>
          <a:p>
            <a:r>
              <a:rPr lang="en-US" u="sng"/>
              <a:t>Assumptions:</a:t>
            </a:r>
            <a:endParaRPr lang="en-US"/>
          </a:p>
          <a:p>
            <a:pPr lvl="1"/>
            <a:r>
              <a:rPr lang="en-US"/>
              <a:t>Low Reynolds number</a:t>
            </a:r>
          </a:p>
          <a:p>
            <a:pPr lvl="1"/>
            <a:r>
              <a:rPr lang="en-US"/>
              <a:t>Newtonian fluid </a:t>
            </a:r>
          </a:p>
          <a:p>
            <a:endParaRPr lang="en-US"/>
          </a:p>
          <a:p>
            <a:endParaRPr lang="en-US" u="s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2</a:t>
            </a:fld>
            <a:endParaRPr lang="en-US" sz="1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A48F33-4D4B-D400-B20D-0EFEE89C9B48}"/>
              </a:ext>
            </a:extLst>
          </p:cNvPr>
          <p:cNvGrpSpPr/>
          <p:nvPr/>
        </p:nvGrpSpPr>
        <p:grpSpPr>
          <a:xfrm>
            <a:off x="7270750" y="2228850"/>
            <a:ext cx="3835399" cy="3416779"/>
            <a:chOff x="8686800" y="4176713"/>
            <a:chExt cx="2667000" cy="2369582"/>
          </a:xfrm>
        </p:grpSpPr>
        <p:pic>
          <p:nvPicPr>
            <p:cNvPr id="12" name="Picture 4" descr="Measurement uncertainty and sperm morphology">
              <a:extLst>
                <a:ext uri="{FF2B5EF4-FFF2-40B4-BE49-F238E27FC236}">
                  <a16:creationId xmlns:a16="http://schemas.microsoft.com/office/drawing/2014/main" id="{E1D0547E-D31D-CBEE-957C-20A03D846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4176713"/>
              <a:ext cx="266700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21E71-1617-6132-0F7C-57E98E616D76}"/>
                </a:ext>
              </a:extLst>
            </p:cNvPr>
            <p:cNvSpPr txBox="1"/>
            <p:nvPr/>
          </p:nvSpPr>
          <p:spPr>
            <a:xfrm>
              <a:off x="8686800" y="6176963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Movement of Sperm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27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066D-A996-F83F-A793-870562F6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CA5B-92BD-35AA-4960-F627033B3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55228"/>
            <a:ext cx="6070599" cy="435133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Used similar environment as discrete elastic beam model and change orientation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Introduced oscillating external torque and calculate force components to create rudimentary actuation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Evaluate oscillation and found natural frequencies, achieving efficient movement</a:t>
            </a:r>
          </a:p>
          <a:p>
            <a:pPr>
              <a:spcBef>
                <a:spcPts val="2400"/>
              </a:spcBef>
            </a:pPr>
            <a:endParaRPr lang="en-US" altLang="zh-TW" sz="24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9CBE83-754C-8BA9-C0A4-4CF5DFAD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3</a:t>
            </a:fld>
            <a:endParaRPr lang="en-US" sz="1600"/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6AD04604-ED68-6542-FF5B-848F730D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28" y="718785"/>
            <a:ext cx="3547871" cy="3476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95482-A2F3-EC03-12E9-18C91DAC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97" y="4435101"/>
            <a:ext cx="4209332" cy="12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066D-A996-F83F-A793-870562F6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CA5B-92BD-35AA-4960-F627033B3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55228"/>
            <a:ext cx="6070599" cy="435133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Used similar environment as discrete elastic beam model and change orientation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Introduced oscillating external torque and calculate force components to create rudimentary actuation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Evaluate oscillation and found natural frequencies, achieving efficient movement</a:t>
            </a:r>
          </a:p>
          <a:p>
            <a:pPr>
              <a:spcBef>
                <a:spcPts val="2400"/>
              </a:spcBef>
            </a:pPr>
            <a:endParaRPr lang="en-US" altLang="zh-TW" sz="24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9CBE83-754C-8BA9-C0A4-4CF5DFAD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4</a:t>
            </a:fld>
            <a:endParaRPr lang="en-US" sz="160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5711EA0-7F91-23D2-4880-E610FA55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37" y="313869"/>
            <a:ext cx="3760229" cy="61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2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FE0C-A4F4-66FD-858C-DD87948B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Simulating motility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7B3F0-7717-0A42-AF73-CADE2E02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5</a:t>
            </a:fld>
            <a:endParaRPr lang="en-US" sz="1600"/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907EFB34-E9CB-1EAF-0519-C0E40648CB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2618" r="32651"/>
          <a:stretch/>
        </p:blipFill>
        <p:spPr>
          <a:xfrm>
            <a:off x="6669680" y="1698597"/>
            <a:ext cx="2570583" cy="4163228"/>
          </a:xfrm>
          <a:prstGeom prst="rect">
            <a:avLst/>
          </a:prstGeom>
        </p:spPr>
      </p:pic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920A3A7B-F906-082B-DE0F-ED094B9440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2970" r="32799"/>
          <a:stretch/>
        </p:blipFill>
        <p:spPr>
          <a:xfrm>
            <a:off x="9477461" y="1698597"/>
            <a:ext cx="2533477" cy="416322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96D598-6075-D149-E75B-F781F0B7E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55228"/>
            <a:ext cx="6070599" cy="435133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Create sequence of movement with different force and oscillation frequency input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Recreate buckling in flagellum with sudden input change</a:t>
            </a:r>
          </a:p>
          <a:p>
            <a:pPr marL="228600" indent="-228600">
              <a:spcBef>
                <a:spcPts val="18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Introduced Gray and Hancock’s drag coefficient to accurately simulate dynamic characteristics</a:t>
            </a:r>
          </a:p>
          <a:p>
            <a:pPr>
              <a:spcBef>
                <a:spcPts val="2400"/>
              </a:spcBef>
            </a:pPr>
            <a:endParaRPr lang="en-US" altLang="zh-TW" sz="24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F83540-10FA-CDD7-B282-59668E217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895" y="4933793"/>
            <a:ext cx="4008661" cy="10638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1F2B66-23C9-2903-1A1E-B933E2DD686D}"/>
              </a:ext>
            </a:extLst>
          </p:cNvPr>
          <p:cNvSpPr txBox="1"/>
          <p:nvPr/>
        </p:nvSpPr>
        <p:spPr>
          <a:xfrm>
            <a:off x="2008004" y="5874565"/>
            <a:ext cx="3290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Gray and Hancock’s drag coefficients [9]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DA37E2-7060-B1BE-5DF3-241ADAE7A78D}"/>
              </a:ext>
            </a:extLst>
          </p:cNvPr>
          <p:cNvSpPr txBox="1"/>
          <p:nvPr/>
        </p:nvSpPr>
        <p:spPr>
          <a:xfrm>
            <a:off x="6669680" y="5844343"/>
            <a:ext cx="257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Without Drag Force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5ACD4-9EA9-1B20-632B-EDD07030727A}"/>
              </a:ext>
            </a:extLst>
          </p:cNvPr>
          <p:cNvSpPr txBox="1"/>
          <p:nvPr/>
        </p:nvSpPr>
        <p:spPr>
          <a:xfrm>
            <a:off x="9440355" y="5844343"/>
            <a:ext cx="257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With Drag Force</a:t>
            </a:r>
          </a:p>
        </p:txBody>
      </p:sp>
    </p:spTree>
    <p:extLst>
      <p:ext uri="{BB962C8B-B14F-4D97-AF65-F5344CB8AC3E}">
        <p14:creationId xmlns:p14="http://schemas.microsoft.com/office/powerpoint/2010/main" val="21561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4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A3E5-0EF0-DD00-D224-B162E7D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8CC2-9B43-7AD2-0404-3D2E6D6B4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4947"/>
            <a:ext cx="5257800" cy="45032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Define head geometry and mass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Incorporate variable rigidity (i.e., more rigid closer to the head, more flexible closer to the flagellum)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Replace external force with internal actuation based on Slender-body theory</a:t>
            </a:r>
          </a:p>
          <a:p>
            <a:pPr lvl="1"/>
            <a:r>
              <a:rPr lang="en-US" sz="2000"/>
              <a:t>Implement deformation to mimic a beating flagellum with changing curvature </a:t>
            </a:r>
          </a:p>
          <a:p>
            <a:pPr lvl="1"/>
            <a:r>
              <a:rPr lang="en-US" sz="2000"/>
              <a:t>Instead of using an external force, the sperm will exert force on the surrounding fluid to actuate (RFT)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5F88-E6E1-3222-1044-9821036F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6</a:t>
            </a:fld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D085E-87B6-2D5B-48C2-FCB4A2573FA5}"/>
              </a:ext>
            </a:extLst>
          </p:cNvPr>
          <p:cNvSpPr txBox="1"/>
          <p:nvPr/>
        </p:nvSpPr>
        <p:spPr>
          <a:xfrm>
            <a:off x="6948770" y="3506780"/>
            <a:ext cx="3499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Cross-sections at different locations along flagellum’s length [5]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094663-4F07-387F-E4AC-9F660B068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2684" y="1804947"/>
            <a:ext cx="4182818" cy="173980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A5A64-DC9C-C271-B854-676EF74E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684" y="4002230"/>
            <a:ext cx="4182818" cy="170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C10D11-FBB0-0A55-1F7D-71D1DA04D80C}"/>
              </a:ext>
            </a:extLst>
          </p:cNvPr>
          <p:cNvSpPr txBox="1"/>
          <p:nvPr/>
        </p:nvSpPr>
        <p:spPr>
          <a:xfrm>
            <a:off x="6892502" y="5670399"/>
            <a:ext cx="3611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Resistive Force Theory, Gray and Hancock (1955)</a:t>
            </a:r>
          </a:p>
        </p:txBody>
      </p:sp>
    </p:spTree>
    <p:extLst>
      <p:ext uri="{BB962C8B-B14F-4D97-AF65-F5344CB8AC3E}">
        <p14:creationId xmlns:p14="http://schemas.microsoft.com/office/powerpoint/2010/main" val="190891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68DF5-19F7-86B3-7EE8-E93DC8BD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Questions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0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D523-CA39-609E-BD42-FACB825A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C1E96-4A7B-7787-283A-983340571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>
                <a:effectLst/>
              </a:rPr>
              <a:t>[1] Cass, James F., and Hermes Bloomfield-</a:t>
            </a:r>
            <a:r>
              <a:rPr lang="en-US" err="1">
                <a:effectLst/>
              </a:rPr>
              <a:t>Gadêlha</a:t>
            </a:r>
            <a:r>
              <a:rPr lang="en-US">
                <a:effectLst/>
              </a:rPr>
              <a:t>. “The Reaction-Diffusion Basis of Animated Patterns in Eukaryotic Flagella.” </a:t>
            </a:r>
            <a:r>
              <a:rPr lang="en-US" i="1">
                <a:effectLst/>
              </a:rPr>
              <a:t>Nature News</a:t>
            </a:r>
            <a:r>
              <a:rPr lang="en-US">
                <a:effectLst/>
              </a:rPr>
              <a:t>, Nature Publishing Group, 27 Sept. 2023, www.nature.com/articles/s41467-023-40338-2. </a:t>
            </a:r>
          </a:p>
          <a:p>
            <a:r>
              <a:rPr lang="en-US">
                <a:effectLst/>
              </a:rPr>
              <a:t>[2] </a:t>
            </a:r>
            <a:r>
              <a:rPr lang="en-US" err="1">
                <a:effectLst/>
              </a:rPr>
              <a:t>Corkidi</a:t>
            </a:r>
            <a:r>
              <a:rPr lang="en-US">
                <a:effectLst/>
              </a:rPr>
              <a:t>, G., et al. “Long-Term Segmentation-Free Assessment of Head-Flagellum Movement and Intracellular Calcium in Swimming Human Sperm.” </a:t>
            </a:r>
            <a:r>
              <a:rPr lang="en-US" i="1">
                <a:effectLst/>
              </a:rPr>
              <a:t>University of Bristol</a:t>
            </a:r>
            <a:r>
              <a:rPr lang="en-US">
                <a:effectLst/>
              </a:rPr>
              <a:t>, Company of Biologists Ltd, 11 Feb. 2022, research-information.bris.ac.uk/</a:t>
            </a:r>
            <a:r>
              <a:rPr lang="en-US" err="1">
                <a:effectLst/>
              </a:rPr>
              <a:t>en</a:t>
            </a:r>
            <a:r>
              <a:rPr lang="en-US">
                <a:effectLst/>
              </a:rPr>
              <a:t>/publications/long-term-segmentation-free-assessment-of-head-flagellum-movement. </a:t>
            </a:r>
          </a:p>
          <a:p>
            <a:r>
              <a:rPr lang="en-US">
                <a:effectLst/>
              </a:rPr>
              <a:t>[3] </a:t>
            </a:r>
            <a:r>
              <a:rPr lang="en-US" err="1">
                <a:effectLst/>
              </a:rPr>
              <a:t>Forghani</a:t>
            </a:r>
            <a:r>
              <a:rPr lang="en-US">
                <a:effectLst/>
              </a:rPr>
              <a:t>, </a:t>
            </a:r>
            <a:r>
              <a:rPr lang="en-US" err="1">
                <a:effectLst/>
              </a:rPr>
              <a:t>Mojtaba</a:t>
            </a:r>
            <a:r>
              <a:rPr lang="en-US">
                <a:effectLst/>
              </a:rPr>
              <a:t>, et al. “Control of Uniflagellar Soft Robots at Low Reynolds Number Using Buckling Instability.” </a:t>
            </a:r>
            <a:r>
              <a:rPr lang="en-US" i="1">
                <a:effectLst/>
              </a:rPr>
              <a:t>ASME Digital Collection</a:t>
            </a:r>
            <a:r>
              <a:rPr lang="en-US">
                <a:effectLst/>
              </a:rPr>
              <a:t>, American Society of Mechanical Engineers Digital Collection, 1 Feb. 2021, asmedigitalcollection.asme.org/</a:t>
            </a:r>
            <a:r>
              <a:rPr lang="en-US" err="1">
                <a:effectLst/>
              </a:rPr>
              <a:t>dynamicsystems</a:t>
            </a:r>
            <a:r>
              <a:rPr lang="en-US">
                <a:effectLst/>
              </a:rPr>
              <a:t>/article/143/6/061004/1094088/Control-of-Uniflagellar-Soft-Robots-at-Low. </a:t>
            </a:r>
          </a:p>
          <a:p>
            <a:r>
              <a:rPr lang="en-US">
                <a:effectLst/>
              </a:rPr>
              <a:t>[4] Gadelha, H, et al. </a:t>
            </a:r>
            <a:r>
              <a:rPr lang="en-US" i="1">
                <a:effectLst/>
              </a:rPr>
              <a:t>Nonlinear Instability in Flagellar Dynamics: A Novel Modulation Mechanism in Sperm Migration?</a:t>
            </a:r>
            <a:r>
              <a:rPr lang="en-US">
                <a:effectLst/>
              </a:rPr>
              <a:t>, Royal Society Publishing, 12 May 2010,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/10.1098/rsif.2010.0136. </a:t>
            </a:r>
          </a:p>
          <a:p>
            <a:r>
              <a:rPr lang="en-US">
                <a:effectLst/>
              </a:rPr>
              <a:t>[5] Gadelha, Hermes, and Eamonn Gaffney. </a:t>
            </a:r>
            <a:r>
              <a:rPr lang="en-US" i="1">
                <a:effectLst/>
              </a:rPr>
              <a:t>Flagellar Ultrastructure Suppresses Buckling Instabilities and Enables Mammalian Sperm Navigation in High-Viscosity Media</a:t>
            </a:r>
            <a:r>
              <a:rPr lang="en-US">
                <a:effectLst/>
              </a:rPr>
              <a:t>, Royal Society Publishing, 20 Mar. 2019,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/10.1098/rsif.2018.0668. </a:t>
            </a:r>
          </a:p>
          <a:p>
            <a:r>
              <a:rPr lang="en-US">
                <a:effectLst/>
              </a:rPr>
              <a:t>[6] Huang, Weicheng, and M. K. Jawed. “Numerical Exploration on Buckling Instability for Directional Control in Flagellar Propulsion.” </a:t>
            </a:r>
            <a:r>
              <a:rPr lang="en-US" i="1">
                <a:effectLst/>
              </a:rPr>
              <a:t>Soft Matter</a:t>
            </a:r>
            <a:r>
              <a:rPr lang="en-US">
                <a:effectLst/>
              </a:rPr>
              <a:t>, The Royal Society of Chemistry, 10 Dec. 2019, pubs.rsc.org/</a:t>
            </a:r>
            <a:r>
              <a:rPr lang="en-US" err="1">
                <a:effectLst/>
              </a:rPr>
              <a:t>en</a:t>
            </a:r>
            <a:r>
              <a:rPr lang="en-US">
                <a:effectLst/>
              </a:rPr>
              <a:t>/content/</a:t>
            </a:r>
            <a:r>
              <a:rPr lang="en-US" err="1">
                <a:effectLst/>
              </a:rPr>
              <a:t>articlelanding</a:t>
            </a:r>
            <a:r>
              <a:rPr lang="en-US">
                <a:effectLst/>
              </a:rPr>
              <a:t>/2020/SM/C9SM01843C. </a:t>
            </a:r>
          </a:p>
          <a:p>
            <a:r>
              <a:rPr lang="en-US">
                <a:effectLst/>
              </a:rPr>
              <a:t>[7] Leung, Miguel Ricardo, et al. </a:t>
            </a:r>
            <a:r>
              <a:rPr lang="en-US" i="1">
                <a:effectLst/>
              </a:rPr>
              <a:t>The Multi-Scale Architecture of Mammalian Sperm Flagella and Implications for Ciliary Motility</a:t>
            </a:r>
            <a:r>
              <a:rPr lang="en-US">
                <a:effectLst/>
              </a:rPr>
              <a:t>, </a:t>
            </a:r>
            <a:r>
              <a:rPr lang="en-US" err="1">
                <a:effectLst/>
              </a:rPr>
              <a:t>Embo</a:t>
            </a:r>
            <a:r>
              <a:rPr lang="en-US">
                <a:effectLst/>
              </a:rPr>
              <a:t> Press, 10 Mar. 2021, www.embopress.org/doi/full/10.15252/embj.2020107410. </a:t>
            </a:r>
          </a:p>
          <a:p>
            <a:r>
              <a:rPr lang="en-US">
                <a:effectLst/>
              </a:rPr>
              <a:t>[8] Moreau, Clement, et al. </a:t>
            </a:r>
            <a:r>
              <a:rPr lang="en-US" i="1">
                <a:effectLst/>
              </a:rPr>
              <a:t>The Asymptotic Coarse-Graining Formulation of Slender-Rods, Bio-Filaments and Flagella</a:t>
            </a:r>
            <a:r>
              <a:rPr lang="en-US">
                <a:effectLst/>
              </a:rPr>
              <a:t>, Royal Society Publishing, 4 July 2018,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/10.1098/rsif.2018.0235. </a:t>
            </a:r>
          </a:p>
          <a:p>
            <a:r>
              <a:rPr lang="en-US">
                <a:effectLst/>
              </a:rPr>
              <a:t>[9] </a:t>
            </a:r>
            <a:r>
              <a:rPr lang="en-US" err="1">
                <a:effectLst/>
              </a:rPr>
              <a:t>Rodenborn</a:t>
            </a:r>
            <a:r>
              <a:rPr lang="en-US">
                <a:effectLst/>
              </a:rPr>
              <a:t>, Bruce, et al. “Propulsion of Microorganisms by a Helical Flagellum | PNAS.” </a:t>
            </a:r>
            <a:r>
              <a:rPr lang="en-US" i="1">
                <a:effectLst/>
              </a:rPr>
              <a:t>Propulsion of Microorganisms by a Helical Flagellum</a:t>
            </a:r>
            <a:r>
              <a:rPr lang="en-US">
                <a:effectLst/>
              </a:rPr>
              <a:t>, PNAS, 28 Nov. 2012, www.pnas.org/doi/10.1073/pnas.1219831110. </a:t>
            </a:r>
          </a:p>
          <a:p>
            <a:r>
              <a:rPr lang="en-US">
                <a:effectLst/>
              </a:rPr>
              <a:t>[10] Simons, Julie E., and Sarah D. Olson. “Sperm Motility: Models for Dynamic Behavior in Complex Environments.” </a:t>
            </a:r>
            <a:r>
              <a:rPr lang="en-US" i="1">
                <a:effectLst/>
              </a:rPr>
              <a:t>SpringerLink</a:t>
            </a:r>
            <a:r>
              <a:rPr lang="en-US">
                <a:effectLst/>
              </a:rPr>
              <a:t>, Springer International Publishing, 1 Jan. 1970, link.springer.com/chapter/10.1007/978-3-319-96842-1_7. </a:t>
            </a:r>
          </a:p>
          <a:p>
            <a:r>
              <a:rPr lang="en-US">
                <a:effectLst/>
              </a:rPr>
              <a:t>[11] Smith, D.J., et al. </a:t>
            </a:r>
            <a:r>
              <a:rPr lang="en-US" i="1">
                <a:effectLst/>
              </a:rPr>
              <a:t>Bend Propagation in the Flagella of Migrating Human Sperm, and Its Modulation by Viscosity</a:t>
            </a:r>
            <a:r>
              <a:rPr lang="en-US">
                <a:effectLst/>
              </a:rPr>
              <a:t>, Wiley Online Library, 25 Feb. 2009, onlinelibrary.wiley.com/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/abs/10.1002/cm.20345. 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73EEF-0D14-1305-CF9E-4BB87F85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1892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7482-3FED-C7BA-FE66-9FBACB5C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3E83-2FBF-6287-9165-A0E8E7F6A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/>
              <a:t>Slide 2: </a:t>
            </a:r>
          </a:p>
          <a:p>
            <a:pPr marL="0" indent="0">
              <a:buNone/>
            </a:pPr>
            <a:r>
              <a:rPr lang="en-US" sz="1400">
                <a:hlinkClick r:id="rId2"/>
              </a:rPr>
              <a:t>Measurement uncertainty and sperm morphology (andrologyconsulting.com)</a:t>
            </a:r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Slide 6:</a:t>
            </a:r>
          </a:p>
          <a:p>
            <a:pPr marL="0" indent="0">
              <a:buNone/>
            </a:pPr>
            <a:r>
              <a:rPr lang="en-US" sz="1400">
                <a:hlinkClick r:id="rId3"/>
              </a:rPr>
              <a:t>https://www.ncbi.nlm.nih.gov/pmc/articles/PMC8329702/</a:t>
            </a:r>
            <a:endParaRPr lang="en-US" sz="1400"/>
          </a:p>
          <a:p>
            <a:endParaRPr lang="en-US" sz="1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75C9A-88FE-DF8B-D900-F61B8FE7A0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A3033-B438-EDA0-8241-B0CCBDED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9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90209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A75C0ACED404793A06AB3AA0A67DB" ma:contentTypeVersion="7" ma:contentTypeDescription="Create a new document." ma:contentTypeScope="" ma:versionID="a00a74028d36470ada7f95150545c1d1">
  <xsd:schema xmlns:xsd="http://www.w3.org/2001/XMLSchema" xmlns:xs="http://www.w3.org/2001/XMLSchema" xmlns:p="http://schemas.microsoft.com/office/2006/metadata/properties" xmlns:ns3="8b4a3e87-a439-488d-b531-36c82256390d" xmlns:ns4="087ecad0-53c5-4178-9773-d0ea741aaa91" targetNamespace="http://schemas.microsoft.com/office/2006/metadata/properties" ma:root="true" ma:fieldsID="f5d81e62bf0af5191a38ebbc0117ad07" ns3:_="" ns4:_="">
    <xsd:import namespace="8b4a3e87-a439-488d-b531-36c82256390d"/>
    <xsd:import namespace="087ecad0-53c5-4178-9773-d0ea741aaa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4a3e87-a439-488d-b531-36c8225639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ecad0-53c5-4178-9773-d0ea741aaa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4a3e87-a439-488d-b531-36c82256390d" xsi:nil="true"/>
  </documentManagement>
</p:properties>
</file>

<file path=customXml/itemProps1.xml><?xml version="1.0" encoding="utf-8"?>
<ds:datastoreItem xmlns:ds="http://schemas.openxmlformats.org/officeDocument/2006/customXml" ds:itemID="{404F2572-F842-4D66-8319-4BC01DBA4FF9}">
  <ds:schemaRefs>
    <ds:schemaRef ds:uri="087ecad0-53c5-4178-9773-d0ea741aaa91"/>
    <ds:schemaRef ds:uri="8b4a3e87-a439-488d-b531-36c8225639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A66134-A4E1-4D74-8605-86325822F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009A5C-EA6F-4C04-B8B4-3F2F5B750AAF}">
  <ds:schemaRefs>
    <ds:schemaRef ds:uri="http://www.w3.org/XML/1998/namespace"/>
    <ds:schemaRef ds:uri="http://purl.org/dc/dcmitype/"/>
    <ds:schemaRef ds:uri="8b4a3e87-a439-488d-b531-36c82256390d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087ecad0-53c5-4178-9773-d0ea741aaa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913</Words>
  <Application>Microsoft Office PowerPoint</Application>
  <PresentationFormat>Widescreen</PresentationFormat>
  <Paragraphs>71</Paragraphs>
  <Slides>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Söhne</vt:lpstr>
      <vt:lpstr>Arial</vt:lpstr>
      <vt:lpstr>Calibri</vt:lpstr>
      <vt:lpstr>Cambria</vt:lpstr>
      <vt:lpstr>Tw Cen MT</vt:lpstr>
      <vt:lpstr>Tw Cen MT Condensed</vt:lpstr>
      <vt:lpstr>Wingdings 3</vt:lpstr>
      <vt:lpstr>Integral</vt:lpstr>
      <vt:lpstr>Simulation of Mammalian Sperm in Viscous Media</vt:lpstr>
      <vt:lpstr>Overview of project</vt:lpstr>
      <vt:lpstr>Progress Made</vt:lpstr>
      <vt:lpstr>Progress Made</vt:lpstr>
      <vt:lpstr>Simulating motility</vt:lpstr>
      <vt:lpstr>Next Steps</vt:lpstr>
      <vt:lpstr>Questions</vt:lpstr>
      <vt:lpstr>References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Hung Lo</dc:creator>
  <cp:lastModifiedBy>Yuan Hung Lo</cp:lastModifiedBy>
  <cp:revision>1</cp:revision>
  <dcterms:created xsi:type="dcterms:W3CDTF">2023-10-29T20:27:43Z</dcterms:created>
  <dcterms:modified xsi:type="dcterms:W3CDTF">2023-11-21T07:26:38Z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0x010100AB1A75C0ACED404793A06AB3AA0A67DB</vt:lpwstr>
  </property>
</Properties>
</file>